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9"/>
  </p:notesMasterIdLst>
  <p:sldIdLst>
    <p:sldId id="256" r:id="rId4"/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C783B-49DD-4ECF-9316-E9B205F0BB95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8648E-8016-4486-8354-4CCFDFA69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42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EB1F1-203D-49D1-B643-E160EA474DC8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51F4-D288-4CFF-A840-D6C3B26FD9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BA9B-D297-4E8D-AB17-86AD2FEFB0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199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51F4-D288-4CFF-A840-D6C3B26FD9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BA9B-D297-4E8D-AB17-86AD2FEFB0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920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51F4-D288-4CFF-A840-D6C3B26FD9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BA9B-D297-4E8D-AB17-86AD2FEFB0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508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51F4-D288-4CFF-A840-D6C3B26FD9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BA9B-D297-4E8D-AB17-86AD2FEFB0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750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51F4-D288-4CFF-A840-D6C3B26FD9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BA9B-D297-4E8D-AB17-86AD2FEFB0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048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51F4-D288-4CFF-A840-D6C3B26FD9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BA9B-D297-4E8D-AB17-86AD2FEFB0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286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51F4-D288-4CFF-A840-D6C3B26FD9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BA9B-D297-4E8D-AB17-86AD2FEFB0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91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51F4-D288-4CFF-A840-D6C3B26FD9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BA9B-D297-4E8D-AB17-86AD2FEFB0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49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51F4-D288-4CFF-A840-D6C3B26FD9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BA9B-D297-4E8D-AB17-86AD2FEFB0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023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51F4-D288-4CFF-A840-D6C3B26FD9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BA9B-D297-4E8D-AB17-86AD2FEFB0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384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51F4-D288-4CFF-A840-D6C3B26FD9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BA9B-D297-4E8D-AB17-86AD2FEFB0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035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50EB-416B-4FB8-B31B-E835545878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3B99-008E-4F60-9B9B-27133D55A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oup 31"/>
          <p:cNvGrpSpPr>
            <a:grpSpLocks/>
          </p:cNvGrpSpPr>
          <p:nvPr userDrawn="1"/>
        </p:nvGrpSpPr>
        <p:grpSpPr bwMode="auto">
          <a:xfrm>
            <a:off x="0" y="-152400"/>
            <a:ext cx="9144000" cy="1377950"/>
            <a:chOff x="0" y="-152400"/>
            <a:chExt cx="9144000" cy="1377950"/>
          </a:xfrm>
        </p:grpSpPr>
        <p:grpSp>
          <p:nvGrpSpPr>
            <p:cNvPr id="11" name="Group 9"/>
            <p:cNvGrpSpPr>
              <a:grpSpLocks/>
            </p:cNvGrpSpPr>
            <p:nvPr/>
          </p:nvGrpSpPr>
          <p:grpSpPr bwMode="auto">
            <a:xfrm>
              <a:off x="0" y="-152400"/>
              <a:ext cx="9144000" cy="1377950"/>
              <a:chOff x="0" y="-152400"/>
              <a:chExt cx="9144000" cy="1377950"/>
            </a:xfrm>
          </p:grpSpPr>
          <p:sp>
            <p:nvSpPr>
              <p:cNvPr id="13" name="Rectangle 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914400"/>
              </a:xfrm>
              <a:prstGeom prst="rect">
                <a:avLst/>
              </a:prstGeom>
              <a:solidFill>
                <a:srgbClr val="383855"/>
              </a:solidFill>
              <a:ln w="9525">
                <a:solidFill>
                  <a:srgbClr val="41405E"/>
                </a:solidFill>
                <a:miter lim="800000"/>
                <a:headEnd/>
                <a:tailEnd/>
              </a:ln>
              <a:effectLst>
                <a:outerShdw dist="25400" dir="54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  <a:defRPr/>
                </a:pPr>
                <a:endParaRPr lang="en-US" sz="3200" b="1" dirty="0">
                  <a:solidFill>
                    <a:srgbClr val="000000"/>
                  </a:solidFill>
                  <a:latin typeface="Arial" charset="0"/>
                  <a:ea typeface="ＭＳ Ｐゴシック" pitchFamily="-32" charset="-128"/>
                  <a:cs typeface="Arial"/>
                </a:endParaRPr>
              </a:p>
            </p:txBody>
          </p:sp>
          <p:pic>
            <p:nvPicPr>
              <p:cNvPr id="14" name="Picture 20" descr="IDS final logo for PP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41415D"/>
                  </a:clrFrom>
                  <a:clrTo>
                    <a:srgbClr val="414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52400" y="-152400"/>
                <a:ext cx="2819400" cy="1377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12" name="Straight Connector 24"/>
            <p:cNvCxnSpPr>
              <a:cxnSpLocks noChangeShapeType="1"/>
            </p:cNvCxnSpPr>
            <p:nvPr/>
          </p:nvCxnSpPr>
          <p:spPr bwMode="auto">
            <a:xfrm flipV="1">
              <a:off x="0" y="914400"/>
              <a:ext cx="9144000" cy="9526"/>
            </a:xfrm>
            <a:prstGeom prst="line">
              <a:avLst/>
            </a:prstGeom>
            <a:noFill/>
            <a:ln w="88900" algn="ctr">
              <a:solidFill>
                <a:srgbClr val="393852"/>
              </a:solidFill>
              <a:round/>
              <a:headEnd/>
              <a:tailEnd/>
            </a:ln>
          </p:spPr>
        </p:cxnSp>
      </p:grpSp>
    </p:spTree>
    <p:extLst>
      <p:ext uri="{BB962C8B-B14F-4D97-AF65-F5344CB8AC3E}">
        <p14:creationId xmlns:p14="http://schemas.microsoft.com/office/powerpoint/2010/main" val="1699069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50EB-416B-4FB8-B31B-E835545878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3B99-008E-4F60-9B9B-27133D55A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634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50EB-416B-4FB8-B31B-E835545878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3B99-008E-4F60-9B9B-27133D55A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2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50EB-416B-4FB8-B31B-E835545878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3B99-008E-4F60-9B9B-27133D55A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696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50EB-416B-4FB8-B31B-E835545878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3B99-008E-4F60-9B9B-27133D55A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884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50EB-416B-4FB8-B31B-E835545878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3B99-008E-4F60-9B9B-27133D55A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579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50EB-416B-4FB8-B31B-E835545878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3B99-008E-4F60-9B9B-27133D55A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656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10668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068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50EB-416B-4FB8-B31B-E835545878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3B99-008E-4F60-9B9B-27133D55A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030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599"/>
            <a:ext cx="5486400" cy="3736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50EB-416B-4FB8-B31B-E835545878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3B99-008E-4F60-9B9B-27133D55A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997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0"/>
            <a:ext cx="8229600" cy="4221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50EB-416B-4FB8-B31B-E835545878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3B99-008E-4F60-9B9B-27133D55A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210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0600"/>
            <a:ext cx="2057400" cy="51355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0600"/>
            <a:ext cx="6019800" cy="5135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50EB-416B-4FB8-B31B-E835545878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3B99-008E-4F60-9B9B-27133D55A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321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FA15-620E-4C1F-ADA9-C5A74C12A1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C4AA-BF98-41D8-A484-4048F617E1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666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3E1F-DB3E-6F42-B457-B3FA03102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8D40-7E77-6846-B660-98901BA1C0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010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551F4-D288-4CFF-A840-D6C3B26FD9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4BA9B-D297-4E8D-AB17-86AD2FEFB0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140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011" y="64925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150EB-416B-4FB8-B31B-E835545878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00800" y="64675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C3B99-008E-4F60-9B9B-27133D55A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27"/>
          <p:cNvGrpSpPr>
            <a:grpSpLocks/>
          </p:cNvGrpSpPr>
          <p:nvPr userDrawn="1"/>
        </p:nvGrpSpPr>
        <p:grpSpPr bwMode="auto">
          <a:xfrm>
            <a:off x="76204" y="6324661"/>
            <a:ext cx="8991595" cy="366713"/>
            <a:chOff x="304800" y="6331902"/>
            <a:chExt cx="8451314" cy="365760"/>
          </a:xfrm>
        </p:grpSpPr>
        <p:sp>
          <p:nvSpPr>
            <p:cNvPr id="8" name="Line 31"/>
            <p:cNvSpPr>
              <a:spLocks noChangeShapeType="1"/>
            </p:cNvSpPr>
            <p:nvPr/>
          </p:nvSpPr>
          <p:spPr bwMode="auto">
            <a:xfrm>
              <a:off x="304800" y="6507162"/>
              <a:ext cx="7772400" cy="0"/>
            </a:xfrm>
            <a:prstGeom prst="line">
              <a:avLst/>
            </a:prstGeom>
            <a:noFill/>
            <a:ln w="9525">
              <a:solidFill>
                <a:srgbClr val="E887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4600" b="1" dirty="0">
                <a:solidFill>
                  <a:srgbClr val="FFFFFF"/>
                </a:solidFill>
                <a:latin typeface="Garamond" pitchFamily="18" charset="0"/>
                <a:cs typeface="Times New Roman" pitchFamily="18" charset="0"/>
              </a:endParaRPr>
            </a:p>
          </p:txBody>
        </p:sp>
        <p:pic>
          <p:nvPicPr>
            <p:cNvPr id="9" name="Picture 17" descr="logo copy.jpg"/>
            <p:cNvPicPr>
              <a:picLocks noChangeAspect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8315326" y="6331902"/>
              <a:ext cx="440788" cy="365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31"/>
          <p:cNvGrpSpPr>
            <a:grpSpLocks/>
          </p:cNvGrpSpPr>
          <p:nvPr userDrawn="1"/>
        </p:nvGrpSpPr>
        <p:grpSpPr bwMode="auto">
          <a:xfrm>
            <a:off x="0" y="-152400"/>
            <a:ext cx="9144000" cy="1377950"/>
            <a:chOff x="0" y="-152400"/>
            <a:chExt cx="9144000" cy="1377950"/>
          </a:xfrm>
        </p:grpSpPr>
        <p:grpSp>
          <p:nvGrpSpPr>
            <p:cNvPr id="11" name="Group 9"/>
            <p:cNvGrpSpPr>
              <a:grpSpLocks/>
            </p:cNvGrpSpPr>
            <p:nvPr/>
          </p:nvGrpSpPr>
          <p:grpSpPr bwMode="auto">
            <a:xfrm>
              <a:off x="0" y="-152400"/>
              <a:ext cx="9144000" cy="1377950"/>
              <a:chOff x="0" y="-152400"/>
              <a:chExt cx="9144000" cy="1377950"/>
            </a:xfrm>
          </p:grpSpPr>
          <p:sp>
            <p:nvSpPr>
              <p:cNvPr id="13" name="Rectangle 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914400"/>
              </a:xfrm>
              <a:prstGeom prst="rect">
                <a:avLst/>
              </a:prstGeom>
              <a:solidFill>
                <a:srgbClr val="383855"/>
              </a:solidFill>
              <a:ln w="9525">
                <a:solidFill>
                  <a:srgbClr val="41405E"/>
                </a:solidFill>
                <a:miter lim="800000"/>
                <a:headEnd/>
                <a:tailEnd/>
              </a:ln>
              <a:effectLst>
                <a:outerShdw dist="25400" dir="54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  <a:defRPr/>
                </a:pPr>
                <a:endParaRPr lang="en-US" sz="3200" b="1" dirty="0">
                  <a:solidFill>
                    <a:srgbClr val="000000"/>
                  </a:solidFill>
                  <a:latin typeface="Arial" charset="0"/>
                  <a:ea typeface="ＭＳ Ｐゴシック" pitchFamily="-32" charset="-128"/>
                  <a:cs typeface="Arial"/>
                </a:endParaRPr>
              </a:p>
            </p:txBody>
          </p:sp>
          <p:pic>
            <p:nvPicPr>
              <p:cNvPr id="14" name="Picture 20" descr="IDS final logo for PP"/>
              <p:cNvPicPr>
                <a:picLocks noChangeAspect="1" noChangeArrowheads="1"/>
              </p:cNvPicPr>
              <p:nvPr/>
            </p:nvPicPr>
            <p:blipFill>
              <a:blip r:embed="rId16" cstate="print">
                <a:clrChange>
                  <a:clrFrom>
                    <a:srgbClr val="41415D"/>
                  </a:clrFrom>
                  <a:clrTo>
                    <a:srgbClr val="414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52400" y="-152400"/>
                <a:ext cx="2819400" cy="1377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12" name="Straight Connector 24"/>
            <p:cNvCxnSpPr>
              <a:cxnSpLocks noChangeShapeType="1"/>
            </p:cNvCxnSpPr>
            <p:nvPr/>
          </p:nvCxnSpPr>
          <p:spPr bwMode="auto">
            <a:xfrm flipV="1">
              <a:off x="0" y="914400"/>
              <a:ext cx="9144000" cy="9526"/>
            </a:xfrm>
            <a:prstGeom prst="line">
              <a:avLst/>
            </a:prstGeom>
            <a:noFill/>
            <a:ln w="88900" algn="ctr">
              <a:solidFill>
                <a:srgbClr val="393852"/>
              </a:solidFill>
              <a:round/>
              <a:headEnd/>
              <a:tailEnd/>
            </a:ln>
          </p:spPr>
        </p:cxnSp>
      </p:grpSp>
    </p:spTree>
    <p:extLst>
      <p:ext uri="{BB962C8B-B14F-4D97-AF65-F5344CB8AC3E}">
        <p14:creationId xmlns:p14="http://schemas.microsoft.com/office/powerpoint/2010/main" val="16826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jonesw@geneseo.edu" TargetMode="Externa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imap://sullivm@imaps.geneseo.edu:993/mlittle@sjfc.edu" TargetMode="Externa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4265930"/>
            <a:ext cx="9144000" cy="2592070"/>
          </a:xfrm>
          <a:prstGeom prst="rect">
            <a:avLst/>
          </a:prstGeom>
          <a:gradFill rotWithShape="1">
            <a:gsLst>
              <a:gs pos="0">
                <a:srgbClr val="1D257D"/>
              </a:gs>
              <a:gs pos="52000">
                <a:srgbClr val="ECF1F8"/>
              </a:gs>
            </a:gsLst>
            <a:lin ang="5400000" scaled="1"/>
          </a:gradFill>
          <a:ln>
            <a:noFill/>
          </a:ln>
          <a:ex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en-US"/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0" y="4253230"/>
            <a:ext cx="9144000" cy="0"/>
          </a:xfrm>
          <a:prstGeom prst="line">
            <a:avLst/>
          </a:prstGeom>
          <a:noFill/>
          <a:ln w="3810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52" name="Picture 11291" descr="Description: C:\Users\jonesw\Desktop\My Stuff\Posters\ILLiad Poster 2012\IDS logo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978" y="185436"/>
            <a:ext cx="5312044" cy="141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1275" descr="Description: C:\Users\jonesw\Desktop\My Stuff\Posters\ILLiad Poster 2012\Vendor Partners\NY3Rs clea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875" y="5009291"/>
            <a:ext cx="147002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11277" descr="Description: C:\Users\jonesw\Desktop\My Stuff\Posters\ILLiad Poster 2012\Vendor Partners\CUNY clea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650" y="5047391"/>
            <a:ext cx="1273175" cy="6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11278" descr="Description: C:\Users\jonesw\Desktop\My Stuff\Posters\ILLiad Poster 2012\Vendor Partners\for_IDS_sunyconnect_full_circle_approv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475" y="4971191"/>
            <a:ext cx="2011363" cy="74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11279" descr="Description: C:\Users\jonesw\Desktop\My Stuff\Posters\ILLiad Poster 2012\Vendor Partners\atlasclea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37" y="5048978"/>
            <a:ext cx="1343025" cy="151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2" descr="Description: C:\Users\jonesw\Desktop\My Stuff\Posters\ILLiad Poster 2012\Vendor Partners\Serials Solutions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600" y="5990366"/>
            <a:ext cx="2549525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escription: C:\Users\jonesw\Desktop\My Stuff\Posters\ILLiad Poster 2012\Vendor Partners\CCC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638" y="5872891"/>
            <a:ext cx="1622425" cy="69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" descr="Description: C:\Users\jonesw\Desktop\My Stuff\Posters\ILLiad Poster 2012\Vendor Partners\oclc2 clear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775" y="5663341"/>
            <a:ext cx="1104900" cy="85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11288"/>
          <p:cNvSpPr txBox="1"/>
          <p:nvPr/>
        </p:nvSpPr>
        <p:spPr>
          <a:xfrm>
            <a:off x="1411619" y="4191000"/>
            <a:ext cx="6391275" cy="57848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solidFill>
                  <a:srgbClr val="FFFFFF"/>
                </a:solidFill>
                <a:effectLst>
                  <a:outerShdw blurRad="50800" dist="38100" dir="5400000" algn="t">
                    <a:srgbClr val="000000">
                      <a:alpha val="40000"/>
                    </a:srgbClr>
                  </a:outerShdw>
                </a:effectLst>
                <a:ea typeface="MS Mincho"/>
                <a:cs typeface="Times New Roman"/>
              </a:rPr>
              <a:t>Made possible by our Strategic Partners</a:t>
            </a:r>
            <a:endParaRPr lang="en-US" sz="1200" dirty="0">
              <a:effectLst/>
              <a:ea typeface="MS Mincho"/>
              <a:cs typeface="Times New Roman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152400" y="609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152400" y="1524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1524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1524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1524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1524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1524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1524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26"/>
          <p:cNvSpPr>
            <a:spLocks noChangeArrowheads="1"/>
          </p:cNvSpPr>
          <p:nvPr/>
        </p:nvSpPr>
        <p:spPr bwMode="auto">
          <a:xfrm>
            <a:off x="1524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2900" y="1981200"/>
            <a:ext cx="8458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atin typeface="Adobe Gothic Std B" pitchFamily="34" charset="-128"/>
                <a:ea typeface="Adobe Gothic Std B" pitchFamily="34" charset="-128"/>
              </a:rPr>
              <a:t>Welcome!</a:t>
            </a:r>
            <a:endParaRPr lang="en-US" sz="11500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81400" y="1140767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Slab703 Lt BT" pitchFamily="18" charset="0"/>
              </a:rPr>
              <a:t>Metro User Group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Slab703 Lt B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403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10000">
        <p14:rippl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onesw\Dropbox\IDS Project\Regional User Groups\Regional User Groups Map 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999" y="197192"/>
            <a:ext cx="3057525" cy="152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1291" descr="Description: C:\Users\jonesw\Desktop\My Stuff\Posters\ILLiad Poster 2012\IDS logo_300dp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56" y="187668"/>
            <a:ext cx="5312044" cy="141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81150" y="116205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Slab703 Lt BT" pitchFamily="18" charset="0"/>
              </a:rPr>
              <a:t>Metro User Group Libraries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Slab703 Lt BT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23925" y="2057400"/>
            <a:ext cx="3505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/>
              <a:t>Adelphi University</a:t>
            </a:r>
          </a:p>
          <a:p>
            <a:pPr lvl="0"/>
            <a:r>
              <a:rPr lang="en-US" sz="2000" dirty="0"/>
              <a:t>Baruch College</a:t>
            </a:r>
          </a:p>
          <a:p>
            <a:pPr lvl="0"/>
            <a:r>
              <a:rPr lang="en-US" sz="2000" dirty="0"/>
              <a:t>Bronx Community College</a:t>
            </a:r>
          </a:p>
          <a:p>
            <a:pPr lvl="0"/>
            <a:r>
              <a:rPr lang="en-US" sz="2000" dirty="0"/>
              <a:t>Brooklyn College</a:t>
            </a:r>
          </a:p>
          <a:p>
            <a:pPr lvl="0"/>
            <a:r>
              <a:rPr lang="en-US" sz="2000" dirty="0"/>
              <a:t>City College of New York</a:t>
            </a:r>
          </a:p>
          <a:p>
            <a:pPr lvl="0"/>
            <a:r>
              <a:rPr lang="en-US" sz="2000" dirty="0"/>
              <a:t>College of Optometry</a:t>
            </a:r>
          </a:p>
          <a:p>
            <a:pPr lvl="0"/>
            <a:r>
              <a:rPr lang="en-US" sz="2000" dirty="0"/>
              <a:t>College of Staten Island</a:t>
            </a:r>
          </a:p>
          <a:p>
            <a:pPr lvl="0"/>
            <a:r>
              <a:rPr lang="en-US" sz="2000" dirty="0"/>
              <a:t>CUNY Graduate Center</a:t>
            </a:r>
          </a:p>
          <a:p>
            <a:pPr lvl="0"/>
            <a:r>
              <a:rPr lang="en-US" sz="2000" dirty="0"/>
              <a:t>Downstate Medical Center</a:t>
            </a:r>
          </a:p>
          <a:p>
            <a:pPr lvl="0"/>
            <a:r>
              <a:rPr lang="en-US" sz="2000" dirty="0"/>
              <a:t>Fashion Institute of Technology</a:t>
            </a:r>
          </a:p>
          <a:p>
            <a:pPr lvl="0"/>
            <a:r>
              <a:rPr lang="en-US" sz="2000" dirty="0" err="1"/>
              <a:t>Hostos</a:t>
            </a:r>
            <a:r>
              <a:rPr lang="en-US" sz="2000" dirty="0"/>
              <a:t> Community </a:t>
            </a:r>
            <a:r>
              <a:rPr lang="en-US" sz="2000" dirty="0" smtClean="0"/>
              <a:t>College</a:t>
            </a:r>
          </a:p>
          <a:p>
            <a:pPr lvl="0"/>
            <a:r>
              <a:rPr lang="en-US" sz="2000" dirty="0"/>
              <a:t>Hunter College</a:t>
            </a:r>
          </a:p>
          <a:p>
            <a:pPr lvl="0"/>
            <a:r>
              <a:rPr lang="en-US" sz="2000" dirty="0"/>
              <a:t>John Jay College</a:t>
            </a:r>
          </a:p>
          <a:p>
            <a:pPr lvl="0"/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4638675" y="2057400"/>
            <a:ext cx="38862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/>
              <a:t>LaGuardia </a:t>
            </a:r>
            <a:r>
              <a:rPr lang="en-US" sz="2000" dirty="0"/>
              <a:t>Community College</a:t>
            </a:r>
          </a:p>
          <a:p>
            <a:pPr lvl="0"/>
            <a:r>
              <a:rPr lang="en-US" sz="2000" dirty="0"/>
              <a:t>Lehman College</a:t>
            </a:r>
          </a:p>
          <a:p>
            <a:pPr lvl="0"/>
            <a:r>
              <a:rPr lang="en-US" sz="2000" dirty="0" err="1"/>
              <a:t>Manhattanville</a:t>
            </a:r>
            <a:r>
              <a:rPr lang="en-US" sz="2000" dirty="0"/>
              <a:t> College</a:t>
            </a:r>
          </a:p>
          <a:p>
            <a:pPr lvl="0"/>
            <a:r>
              <a:rPr lang="en-US" sz="2000" dirty="0"/>
              <a:t>Maritime College</a:t>
            </a:r>
          </a:p>
          <a:p>
            <a:pPr lvl="0"/>
            <a:r>
              <a:rPr lang="en-US" sz="2000" dirty="0"/>
              <a:t>Molloy College</a:t>
            </a:r>
          </a:p>
          <a:p>
            <a:pPr lvl="0"/>
            <a:r>
              <a:rPr lang="en-US" sz="2000" dirty="0"/>
              <a:t>Nassau</a:t>
            </a:r>
          </a:p>
          <a:p>
            <a:pPr lvl="0"/>
            <a:r>
              <a:rPr lang="en-US" sz="2000" dirty="0"/>
              <a:t>New York Medical College</a:t>
            </a:r>
          </a:p>
          <a:p>
            <a:pPr lvl="0"/>
            <a:r>
              <a:rPr lang="en-US" sz="2000" dirty="0"/>
              <a:t>New York Public Library</a:t>
            </a:r>
          </a:p>
          <a:p>
            <a:pPr lvl="0"/>
            <a:r>
              <a:rPr lang="en-US" sz="2000" dirty="0"/>
              <a:t>Old Westbury</a:t>
            </a:r>
          </a:p>
          <a:p>
            <a:pPr lvl="0"/>
            <a:r>
              <a:rPr lang="en-US" sz="2000" dirty="0"/>
              <a:t>Purchase</a:t>
            </a:r>
          </a:p>
          <a:p>
            <a:pPr lvl="0"/>
            <a:r>
              <a:rPr lang="en-US" sz="2000" dirty="0"/>
              <a:t>Stony Brook Health Science Center</a:t>
            </a:r>
          </a:p>
          <a:p>
            <a:pPr lvl="0"/>
            <a:r>
              <a:rPr lang="en-US" sz="2000" dirty="0"/>
              <a:t>Stony Brook </a:t>
            </a:r>
            <a:r>
              <a:rPr lang="en-US" sz="2000" dirty="0" smtClean="0"/>
              <a:t>University</a:t>
            </a:r>
          </a:p>
          <a:p>
            <a:r>
              <a:rPr lang="en-US" sz="2000" dirty="0" smtClean="0"/>
              <a:t>Suffolk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62484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Special Guest:  Orange County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168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950" y="0"/>
            <a:ext cx="8686800" cy="1155700"/>
          </a:xfrm>
        </p:spPr>
        <p:txBody>
          <a:bodyPr>
            <a:normAutofit/>
          </a:bodyPr>
          <a:lstStyle/>
          <a:p>
            <a:r>
              <a:rPr lang="en-US" dirty="0" smtClean="0"/>
              <a:t>IDS Project        (idsproject.org)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0339" y="5457825"/>
            <a:ext cx="6400800" cy="1400175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Promoting</a:t>
            </a:r>
            <a:r>
              <a:rPr lang="en-US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library excellence through community &amp; technology</a:t>
            </a:r>
          </a:p>
        </p:txBody>
      </p:sp>
      <p:pic>
        <p:nvPicPr>
          <p:cNvPr id="5" name="Picture 4" descr="IDS Conference Poster 2 copy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5" y="1009650"/>
            <a:ext cx="9144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59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19200"/>
            <a:ext cx="7772400" cy="3733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IDS Annual Conference 2013</a:t>
            </a:r>
            <a:br>
              <a:rPr lang="en-US" dirty="0" smtClean="0"/>
            </a:br>
            <a:r>
              <a:rPr lang="en-US" sz="3600" dirty="0" smtClean="0"/>
              <a:t>August 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and 2</a:t>
            </a:r>
            <a:r>
              <a:rPr lang="en-US" sz="3600" baseline="30000" dirty="0" smtClean="0"/>
              <a:t>nd</a:t>
            </a:r>
            <a:br>
              <a:rPr lang="en-US" sz="3600" baseline="30000" dirty="0" smtClean="0"/>
            </a:br>
            <a:r>
              <a:rPr lang="en-US" sz="3600" dirty="0" smtClean="0"/>
              <a:t> Syracuse, NY 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We are looking for volunteers for the Conference Planning Committee and </a:t>
            </a:r>
            <a:r>
              <a:rPr lang="en-US" sz="3600" dirty="0"/>
              <a:t>to help </a:t>
            </a:r>
            <a:r>
              <a:rPr lang="en-US" sz="3600" dirty="0" smtClean="0"/>
              <a:t>at the Conference.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0" y="58674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Please contact Bill Jones @ 585-245-5172, </a:t>
            </a:r>
            <a:r>
              <a:rPr lang="en-US" sz="2400" dirty="0" smtClean="0">
                <a:solidFill>
                  <a:prstClr val="black"/>
                </a:solidFill>
                <a:hlinkClick r:id="rId2"/>
              </a:rPr>
              <a:t>jonesw@geneseo.edu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174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792" y="1752600"/>
            <a:ext cx="9144000" cy="27654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IDS Annual Conference 2013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Combined Regional User Groups Meeting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>July 31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, 2013</a:t>
            </a:r>
            <a:br>
              <a:rPr lang="en-US" sz="3200" dirty="0" smtClean="0"/>
            </a:br>
            <a:r>
              <a:rPr lang="en-US" sz="3200" dirty="0"/>
              <a:t> </a:t>
            </a:r>
            <a:r>
              <a:rPr lang="en-US" sz="3200" dirty="0" smtClean="0"/>
              <a:t>Syracuse, NY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0" y="4267200"/>
            <a:ext cx="9144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Do you have a topic you would like to present at the Combined User Group Meeting?</a:t>
            </a:r>
          </a:p>
          <a:p>
            <a:pPr algn="ctr"/>
            <a:endParaRPr lang="en-US" sz="2800" dirty="0" smtClean="0">
              <a:solidFill>
                <a:prstClr val="black"/>
              </a:solidFill>
            </a:endParaRPr>
          </a:p>
          <a:p>
            <a:pPr algn="ctr"/>
            <a:endParaRPr lang="en-US" sz="2800" dirty="0">
              <a:solidFill>
                <a:prstClr val="black"/>
              </a:solidFill>
            </a:endParaRPr>
          </a:p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Please contact Micquel Little @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585-385-7340, </a:t>
            </a:r>
            <a:r>
              <a:rPr lang="en-US" sz="2400" dirty="0" smtClean="0">
                <a:solidFill>
                  <a:prstClr val="black"/>
                </a:solidFill>
                <a:hlinkClick r:id="rId2"/>
              </a:rPr>
              <a:t>mlittle@sjfc.edu</a:t>
            </a:r>
            <a:endParaRPr lang="en-US" sz="2400" dirty="0" smtClean="0">
              <a:solidFill>
                <a:prstClr val="black"/>
              </a:solidFill>
            </a:endParaRPr>
          </a:p>
          <a:p>
            <a:pPr algn="ctr"/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076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145</Words>
  <Application>Microsoft Office PowerPoint</Application>
  <PresentationFormat>On-screen Show (4:3)</PresentationFormat>
  <Paragraphs>41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Office Theme</vt:lpstr>
      <vt:lpstr>1_Office Theme</vt:lpstr>
      <vt:lpstr>2_Office Theme</vt:lpstr>
      <vt:lpstr>PowerPoint Presentation</vt:lpstr>
      <vt:lpstr>PowerPoint Presentation</vt:lpstr>
      <vt:lpstr>IDS Project        (idsproject.org)</vt:lpstr>
      <vt:lpstr>IDS Annual Conference 2013 August 1st and 2nd  Syracuse, NY   We are looking for volunteers for the Conference Planning Committee and to help at the Conference.   </vt:lpstr>
      <vt:lpstr>IDS Annual Conference 2013 Combined Regional User Groups Meeting  July 31st , 2013  Syracuse, NY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Jones</dc:creator>
  <cp:lastModifiedBy>Little, Micquel</cp:lastModifiedBy>
  <cp:revision>9</cp:revision>
  <dcterms:created xsi:type="dcterms:W3CDTF">2006-08-16T00:00:00Z</dcterms:created>
  <dcterms:modified xsi:type="dcterms:W3CDTF">2012-10-10T12:23:01Z</dcterms:modified>
</cp:coreProperties>
</file>